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62" r:id="rId3"/>
    <p:sldId id="282" r:id="rId4"/>
    <p:sldId id="258" r:id="rId5"/>
    <p:sldId id="265" r:id="rId6"/>
    <p:sldId id="283" r:id="rId7"/>
    <p:sldId id="284" r:id="rId8"/>
    <p:sldId id="285" r:id="rId9"/>
    <p:sldId id="286" r:id="rId10"/>
    <p:sldId id="287" r:id="rId11"/>
    <p:sldId id="288" r:id="rId12"/>
    <p:sldId id="289" r:id="rId13"/>
    <p:sldId id="273" r:id="rId14"/>
    <p:sldId id="274" r:id="rId15"/>
    <p:sldId id="275" r:id="rId16"/>
    <p:sldId id="276" r:id="rId17"/>
    <p:sldId id="277" r:id="rId18"/>
    <p:sldId id="278" r:id="rId19"/>
    <p:sldId id="279" r:id="rId20"/>
    <p:sldId id="266" r:id="rId21"/>
    <p:sldId id="267" r:id="rId22"/>
    <p:sldId id="268" r:id="rId23"/>
    <p:sldId id="269" r:id="rId24"/>
    <p:sldId id="270" r:id="rId25"/>
    <p:sldId id="271" r:id="rId26"/>
    <p:sldId id="272" r:id="rId27"/>
    <p:sldId id="259" r:id="rId28"/>
    <p:sldId id="260" r:id="rId29"/>
    <p:sldId id="26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67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7CC111-C758-1541-8BA7-2A7D1E77C91A}" type="datetimeFigureOut">
              <a:rPr lang="en-US" smtClean="0"/>
              <a:t>2/19/13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94B070-D4A9-6D45-85F3-F764BE50BD2E}" type="slidenum">
              <a:rPr lang="en-US" smtClean="0"/>
              <a:t>‹#›</a:t>
            </a:fld>
            <a:endParaRPr lang="en-US"/>
          </a:p>
        </p:txBody>
      </p:sp>
    </p:spTree>
    <p:extLst>
      <p:ext uri="{BB962C8B-B14F-4D97-AF65-F5344CB8AC3E}">
        <p14:creationId xmlns:p14="http://schemas.microsoft.com/office/powerpoint/2010/main" val="16814608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4B070-D4A9-6D45-85F3-F764BE50BD2E}" type="slidenum">
              <a:rPr lang="en-US" smtClean="0"/>
              <a:t>28</a:t>
            </a:fld>
            <a:endParaRPr lang="en-US"/>
          </a:p>
        </p:txBody>
      </p:sp>
    </p:spTree>
    <p:extLst>
      <p:ext uri="{BB962C8B-B14F-4D97-AF65-F5344CB8AC3E}">
        <p14:creationId xmlns:p14="http://schemas.microsoft.com/office/powerpoint/2010/main" val="4103852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2/19/13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2/19/13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2/19/13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2/19/13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2/19/13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A1CFD-BFF0-48BC-9BA5-4974D7A6AB15}" type="datetimeFigureOut">
              <a:rPr lang="en-US" smtClean="0"/>
              <a:t>2/19/13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t>2/19/13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0BA1CFD-BFF0-48BC-9BA5-4974D7A6AB15}" type="datetimeFigureOut">
              <a:rPr lang="en-US" smtClean="0"/>
              <a:t>2/19/13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BA1CFD-BFF0-48BC-9BA5-4974D7A6AB15}" type="datetimeFigureOut">
              <a:rPr lang="en-US" smtClean="0"/>
              <a:t>2/19/13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1CFD-BFF0-48BC-9BA5-4974D7A6AB15}" type="datetimeFigureOut">
              <a:rPr lang="en-US" smtClean="0"/>
              <a:t>2/19/13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2/19/13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2/19/13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70BA1CFD-BFF0-48BC-9BA5-4974D7A6AB15}" type="datetimeFigureOut">
              <a:rPr lang="en-US" smtClean="0"/>
              <a:t>2/19/13</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youtube.com/watch?v=HB2jgJJG2i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5078" y="3093"/>
            <a:ext cx="10055068" cy="6873581"/>
          </a:xfrm>
          <a:prstGeom prst="rect">
            <a:avLst/>
          </a:prstGeom>
        </p:spPr>
      </p:pic>
      <p:sp>
        <p:nvSpPr>
          <p:cNvPr id="2" name="Title 1"/>
          <p:cNvSpPr>
            <a:spLocks noGrp="1"/>
          </p:cNvSpPr>
          <p:nvPr>
            <p:ph type="ctrTitle"/>
          </p:nvPr>
        </p:nvSpPr>
        <p:spPr>
          <a:xfrm>
            <a:off x="1047496" y="858868"/>
            <a:ext cx="7542212" cy="1013012"/>
          </a:xfrm>
        </p:spPr>
        <p:txBody>
          <a:bodyPr/>
          <a:lstStyle/>
          <a:p>
            <a:r>
              <a:rPr lang="en-US" dirty="0" smtClean="0"/>
              <a:t>Tohoku Japan Earthquake</a:t>
            </a:r>
            <a:endParaRPr lang="en-US" dirty="0"/>
          </a:p>
        </p:txBody>
      </p:sp>
      <p:sp>
        <p:nvSpPr>
          <p:cNvPr id="3" name="Subtitle 2"/>
          <p:cNvSpPr>
            <a:spLocks noGrp="1"/>
          </p:cNvSpPr>
          <p:nvPr>
            <p:ph type="subTitle" idx="1"/>
          </p:nvPr>
        </p:nvSpPr>
        <p:spPr>
          <a:xfrm>
            <a:off x="222821" y="2213768"/>
            <a:ext cx="8366888" cy="4644232"/>
          </a:xfrm>
        </p:spPr>
        <p:txBody>
          <a:bodyPr/>
          <a:lstStyle/>
          <a:p>
            <a:r>
              <a:rPr lang="en-US" dirty="0" smtClean="0"/>
              <a:t>By: </a:t>
            </a:r>
            <a:r>
              <a:rPr lang="en-US" dirty="0" smtClean="0"/>
              <a:t>Millie</a:t>
            </a:r>
            <a:r>
              <a:rPr lang="en-US" dirty="0" smtClean="0"/>
              <a:t>, Casey, </a:t>
            </a:r>
            <a:r>
              <a:rPr lang="en-US" dirty="0" err="1" smtClean="0"/>
              <a:t>McKinzie</a:t>
            </a:r>
            <a:r>
              <a:rPr lang="en-US" dirty="0" smtClean="0"/>
              <a:t>, Abbey</a:t>
            </a:r>
          </a:p>
          <a:p>
            <a:endParaRPr lang="en-US" sz="3200" dirty="0">
              <a:solidFill>
                <a:schemeClr val="accent5"/>
              </a:solidFill>
            </a:endParaRPr>
          </a:p>
          <a:p>
            <a:endParaRPr lang="en-US" sz="3200" dirty="0" smtClean="0">
              <a:solidFill>
                <a:schemeClr val="accent5"/>
              </a:solidFill>
            </a:endParaRPr>
          </a:p>
          <a:p>
            <a:endParaRPr lang="en-US" sz="3200" dirty="0">
              <a:solidFill>
                <a:schemeClr val="accent5"/>
              </a:solidFill>
            </a:endParaRPr>
          </a:p>
          <a:p>
            <a:endParaRPr lang="en-US" sz="3200" dirty="0" smtClean="0">
              <a:solidFill>
                <a:srgbClr val="FF6600"/>
              </a:solidFill>
            </a:endParaRPr>
          </a:p>
          <a:p>
            <a:r>
              <a:rPr lang="en-US" sz="3200" dirty="0" smtClean="0">
                <a:solidFill>
                  <a:srgbClr val="FF6600"/>
                </a:solidFill>
              </a:rPr>
              <a:t>In the 65 years after the end of World War II, this is the toughest and the most difficult crisis for Japan.”</a:t>
            </a:r>
          </a:p>
          <a:p>
            <a:r>
              <a:rPr lang="en-US" sz="3200" dirty="0" smtClean="0">
                <a:solidFill>
                  <a:srgbClr val="FF6600"/>
                </a:solidFill>
              </a:rPr>
              <a:t>-Japanese Prime Minister Naoto </a:t>
            </a:r>
            <a:r>
              <a:rPr lang="en-US" sz="3200" dirty="0" err="1" smtClean="0">
                <a:solidFill>
                  <a:srgbClr val="FF6600"/>
                </a:solidFill>
              </a:rPr>
              <a:t>Kan</a:t>
            </a:r>
            <a:endParaRPr lang="en-US" sz="3200" dirty="0">
              <a:solidFill>
                <a:srgbClr val="FF6600"/>
              </a:solidFill>
            </a:endParaRPr>
          </a:p>
        </p:txBody>
      </p:sp>
    </p:spTree>
    <p:extLst>
      <p:ext uri="{BB962C8B-B14F-4D97-AF65-F5344CB8AC3E}">
        <p14:creationId xmlns:p14="http://schemas.microsoft.com/office/powerpoint/2010/main" val="41231180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smtClean="0"/>
              <a:t/>
            </a:r>
            <a:br>
              <a:rPr lang="en-US" sz="2500" dirty="0" smtClean="0"/>
            </a:br>
            <a:r>
              <a:rPr lang="en-US" sz="2500" dirty="0" smtClean="0"/>
              <a:t>Japan </a:t>
            </a:r>
            <a:r>
              <a:rPr lang="en-US" sz="2500" dirty="0"/>
              <a:t>is one of the most well-prepared countries in the world to deal with the threat of a tsunami.</a:t>
            </a:r>
            <a:br>
              <a:rPr lang="en-US" sz="2500" dirty="0"/>
            </a:br>
            <a:r>
              <a:rPr lang="en-US" sz="2500" dirty="0"/>
              <a:t>Warning systems are in place, and concrete sea walls wrap around much of the coastline.</a:t>
            </a:r>
            <a:br>
              <a:rPr lang="en-US" sz="2500" dirty="0"/>
            </a:br>
            <a:endParaRPr lang="en-US" sz="2500"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9450" b="9450"/>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26583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14" y="2202304"/>
            <a:ext cx="8378054" cy="1653988"/>
          </a:xfrm>
        </p:spPr>
        <p:txBody>
          <a:bodyPr/>
          <a:lstStyle/>
          <a:p>
            <a:r>
              <a:rPr lang="en-US" sz="4000" dirty="0" smtClean="0"/>
              <a:t/>
            </a:r>
            <a:br>
              <a:rPr lang="en-US" sz="4000" dirty="0" smtClean="0"/>
            </a:br>
            <a:r>
              <a:rPr lang="en-US" sz="4000" dirty="0" smtClean="0"/>
              <a:t>-Japan </a:t>
            </a:r>
            <a:r>
              <a:rPr lang="en-US" sz="4000" dirty="0"/>
              <a:t>was just not ready for an event of this size</a:t>
            </a:r>
            <a:br>
              <a:rPr lang="en-US" sz="4000" dirty="0"/>
            </a:br>
            <a:r>
              <a:rPr lang="en-US" sz="4000" dirty="0" smtClean="0"/>
              <a:t>- They </a:t>
            </a:r>
            <a:r>
              <a:rPr lang="en-US" sz="4000" dirty="0"/>
              <a:t>hadn't had something this large for over a 100 years</a:t>
            </a:r>
            <a:br>
              <a:rPr lang="en-US" sz="4000" dirty="0"/>
            </a:br>
            <a:r>
              <a:rPr lang="en-US" sz="4000" dirty="0"/>
              <a:t> </a:t>
            </a:r>
            <a:r>
              <a:rPr lang="en-US" sz="4000" dirty="0" smtClean="0"/>
              <a:t> - Seawalls </a:t>
            </a:r>
            <a:r>
              <a:rPr lang="en-US" sz="4000" dirty="0"/>
              <a:t>were not high enough and gave false hope. </a:t>
            </a:r>
            <a:br>
              <a:rPr lang="en-US" sz="4000" dirty="0"/>
            </a:br>
            <a:endParaRPr lang="en-US" sz="4000" dirty="0"/>
          </a:p>
        </p:txBody>
      </p:sp>
    </p:spTree>
    <p:extLst>
      <p:ext uri="{BB962C8B-B14F-4D97-AF65-F5344CB8AC3E}">
        <p14:creationId xmlns:p14="http://schemas.microsoft.com/office/powerpoint/2010/main" val="40046186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Improvement</a:t>
            </a:r>
          </a:p>
        </p:txBody>
      </p:sp>
      <p:sp>
        <p:nvSpPr>
          <p:cNvPr id="3" name="Content Placeholder 2"/>
          <p:cNvSpPr>
            <a:spLocks noGrp="1"/>
          </p:cNvSpPr>
          <p:nvPr>
            <p:ph idx="1"/>
          </p:nvPr>
        </p:nvSpPr>
        <p:spPr/>
        <p:txBody>
          <a:bodyPr/>
          <a:lstStyle/>
          <a:p>
            <a:pPr algn="ctr"/>
            <a:r>
              <a:rPr lang="en-US" sz="4000" dirty="0"/>
              <a:t>A major thing that Japan needed to improve was having their citizens more educated.  People got their hopes up that the seawalls would protect them. </a:t>
            </a:r>
          </a:p>
          <a:p>
            <a:endParaRPr lang="en-US" dirty="0"/>
          </a:p>
        </p:txBody>
      </p:sp>
      <p:sp>
        <p:nvSpPr>
          <p:cNvPr id="4" name="Rectangle 3"/>
          <p:cNvSpPr/>
          <p:nvPr/>
        </p:nvSpPr>
        <p:spPr>
          <a:xfrm>
            <a:off x="169205" y="6113023"/>
            <a:ext cx="4572000" cy="276999"/>
          </a:xfrm>
          <a:prstGeom prst="rect">
            <a:avLst/>
          </a:prstGeom>
        </p:spPr>
        <p:txBody>
          <a:bodyPr>
            <a:spAutoFit/>
          </a:bodyPr>
          <a:lstStyle/>
          <a:p>
            <a:r>
              <a:rPr lang="en-US" sz="1200" dirty="0"/>
              <a:t>http://</a:t>
            </a:r>
            <a:r>
              <a:rPr lang="en-US" sz="1200" dirty="0" err="1"/>
              <a:t>www.gatech.edu</a:t>
            </a:r>
            <a:r>
              <a:rPr lang="en-US" sz="1200" dirty="0"/>
              <a:t>/newsroom/</a:t>
            </a:r>
            <a:r>
              <a:rPr lang="en-US" sz="1200" dirty="0" err="1"/>
              <a:t>release.html?nid</a:t>
            </a:r>
            <a:r>
              <a:rPr lang="en-US" sz="1200" dirty="0"/>
              <a:t>=114571</a:t>
            </a:r>
          </a:p>
        </p:txBody>
      </p:sp>
    </p:spTree>
    <p:extLst>
      <p:ext uri="{BB962C8B-B14F-4D97-AF65-F5344CB8AC3E}">
        <p14:creationId xmlns:p14="http://schemas.microsoft.com/office/powerpoint/2010/main" val="28262663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000" dirty="0"/>
              <a:t>Nuclear Power Plant that was effected by the earthquake and tsunami </a:t>
            </a:r>
          </a:p>
          <a:p>
            <a:r>
              <a:rPr lang="en-US" sz="3000" dirty="0"/>
              <a:t>The Plant has 6 boiling water reactors</a:t>
            </a:r>
          </a:p>
          <a:p>
            <a:endParaRPr lang="en-US" dirty="0"/>
          </a:p>
        </p:txBody>
      </p:sp>
      <p:sp>
        <p:nvSpPr>
          <p:cNvPr id="4" name="Title 3"/>
          <p:cNvSpPr>
            <a:spLocks noGrp="1"/>
          </p:cNvSpPr>
          <p:nvPr>
            <p:ph type="title"/>
          </p:nvPr>
        </p:nvSpPr>
        <p:spPr/>
        <p:txBody>
          <a:bodyPr/>
          <a:lstStyle/>
          <a:p>
            <a:r>
              <a:rPr lang="en-US" b="0" i="0" dirty="0" smtClean="0">
                <a:solidFill>
                  <a:srgbClr val="000000"/>
                </a:solidFill>
                <a:effectLst/>
                <a:latin typeface="Arial"/>
              </a:rPr>
              <a:t> </a:t>
            </a:r>
            <a:r>
              <a:rPr lang="en-US" b="1" i="0" dirty="0" smtClean="0">
                <a:solidFill>
                  <a:srgbClr val="000000"/>
                </a:solidFill>
                <a:effectLst/>
                <a:latin typeface="Arial"/>
              </a:rPr>
              <a:t>Fukushima Daiichi </a:t>
            </a:r>
            <a:endParaRPr lang="en-US" dirty="0"/>
          </a:p>
        </p:txBody>
      </p:sp>
    </p:spTree>
    <p:extLst>
      <p:ext uri="{BB962C8B-B14F-4D97-AF65-F5344CB8AC3E}">
        <p14:creationId xmlns:p14="http://schemas.microsoft.com/office/powerpoint/2010/main" val="26617190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057" y="304800"/>
            <a:ext cx="80772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2776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Fukushima Daiichi </a:t>
            </a:r>
          </a:p>
        </p:txBody>
      </p:sp>
      <p:sp>
        <p:nvSpPr>
          <p:cNvPr id="3" name="Content Placeholder 2"/>
          <p:cNvSpPr>
            <a:spLocks noGrp="1"/>
          </p:cNvSpPr>
          <p:nvPr>
            <p:ph idx="1"/>
          </p:nvPr>
        </p:nvSpPr>
        <p:spPr/>
        <p:txBody>
          <a:bodyPr/>
          <a:lstStyle/>
          <a:p>
            <a:r>
              <a:rPr lang="en-US" dirty="0"/>
              <a:t>Units 1, 2, and 3 were in operation at the time of the earthquake and were automatically shut down</a:t>
            </a:r>
          </a:p>
          <a:p>
            <a:r>
              <a:rPr lang="en-US" dirty="0"/>
              <a:t>The tsunami waves hit and submerged and damaged the heat exchangers for dumping reactor waste heat and decay heat to the sea.</a:t>
            </a:r>
          </a:p>
          <a:p>
            <a:pPr marL="0" indent="0">
              <a:buNone/>
            </a:pPr>
            <a:endParaRPr lang="en-US" dirty="0"/>
          </a:p>
        </p:txBody>
      </p:sp>
    </p:spTree>
    <p:extLst>
      <p:ext uri="{BB962C8B-B14F-4D97-AF65-F5344CB8AC3E}">
        <p14:creationId xmlns:p14="http://schemas.microsoft.com/office/powerpoint/2010/main" val="12707425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Fukushima Daiichi </a:t>
            </a:r>
          </a:p>
        </p:txBody>
      </p:sp>
      <p:sp>
        <p:nvSpPr>
          <p:cNvPr id="3" name="Content Placeholder 2"/>
          <p:cNvSpPr>
            <a:spLocks noGrp="1"/>
          </p:cNvSpPr>
          <p:nvPr>
            <p:ph idx="1"/>
          </p:nvPr>
        </p:nvSpPr>
        <p:spPr/>
        <p:txBody>
          <a:bodyPr/>
          <a:lstStyle/>
          <a:p>
            <a:r>
              <a:rPr lang="en-US" dirty="0"/>
              <a:t>The three units lost the ability to maintain proper reactor cooling and water circulation functions</a:t>
            </a:r>
          </a:p>
          <a:p>
            <a:r>
              <a:rPr lang="en-US" dirty="0"/>
              <a:t>As a result of no power there was no venting system and Units 1 and 3 had a hydrogen explosion where the hydrogen mixed with air and ignited.</a:t>
            </a:r>
          </a:p>
          <a:p>
            <a:pPr marL="0" indent="0">
              <a:buNone/>
            </a:pPr>
            <a:endParaRPr lang="en-US" dirty="0"/>
          </a:p>
        </p:txBody>
      </p:sp>
    </p:spTree>
    <p:extLst>
      <p:ext uri="{BB962C8B-B14F-4D97-AF65-F5344CB8AC3E}">
        <p14:creationId xmlns:p14="http://schemas.microsoft.com/office/powerpoint/2010/main" val="27581390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332"/>
            <a:ext cx="9144000" cy="5164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8672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Radioactive Contamination</a:t>
            </a:r>
          </a:p>
        </p:txBody>
      </p:sp>
      <p:sp>
        <p:nvSpPr>
          <p:cNvPr id="3" name="Content Placeholder 2"/>
          <p:cNvSpPr>
            <a:spLocks noGrp="1"/>
          </p:cNvSpPr>
          <p:nvPr>
            <p:ph idx="1"/>
          </p:nvPr>
        </p:nvSpPr>
        <p:spPr/>
        <p:txBody>
          <a:bodyPr/>
          <a:lstStyle/>
          <a:p>
            <a:r>
              <a:rPr lang="en-US" dirty="0"/>
              <a:t>Iodine-</a:t>
            </a:r>
            <a:r>
              <a:rPr lang="en-US" dirty="0" smtClean="0"/>
              <a:t>131</a:t>
            </a:r>
            <a:endParaRPr lang="en-US" dirty="0"/>
          </a:p>
          <a:p>
            <a:r>
              <a:rPr lang="en-US" dirty="0"/>
              <a:t>caesium-</a:t>
            </a:r>
            <a:r>
              <a:rPr lang="en-US" dirty="0" smtClean="0"/>
              <a:t>137</a:t>
            </a:r>
            <a:endParaRPr lang="en-US" dirty="0"/>
          </a:p>
          <a:p>
            <a:r>
              <a:rPr lang="en-US" dirty="0"/>
              <a:t>Evacuations were ordered for </a:t>
            </a:r>
            <a:r>
              <a:rPr lang="en-US" dirty="0" smtClean="0"/>
              <a:t>a 20 </a:t>
            </a:r>
            <a:r>
              <a:rPr lang="en-US" dirty="0"/>
              <a:t>km </a:t>
            </a:r>
            <a:r>
              <a:rPr lang="en-US" dirty="0" smtClean="0"/>
              <a:t>radius</a:t>
            </a:r>
            <a:endParaRPr lang="en-US" dirty="0"/>
          </a:p>
          <a:p>
            <a:pPr marL="0" indent="0">
              <a:buNone/>
            </a:pPr>
            <a:endParaRPr lang="en-US" dirty="0"/>
          </a:p>
        </p:txBody>
      </p:sp>
    </p:spTree>
    <p:extLst>
      <p:ext uri="{BB962C8B-B14F-4D97-AF65-F5344CB8AC3E}">
        <p14:creationId xmlns:p14="http://schemas.microsoft.com/office/powerpoint/2010/main" val="7020223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could it have been prevented?</a:t>
            </a:r>
          </a:p>
        </p:txBody>
      </p:sp>
      <p:sp>
        <p:nvSpPr>
          <p:cNvPr id="3" name="Content Placeholder 2"/>
          <p:cNvSpPr>
            <a:spLocks noGrp="1"/>
          </p:cNvSpPr>
          <p:nvPr>
            <p:ph idx="1"/>
          </p:nvPr>
        </p:nvSpPr>
        <p:spPr/>
        <p:txBody>
          <a:bodyPr>
            <a:normAutofit/>
          </a:bodyPr>
          <a:lstStyle/>
          <a:p>
            <a:r>
              <a:rPr lang="en-US" sz="4000" dirty="0"/>
              <a:t>TEPCO didn’t want to draw attention by adding preventative measures</a:t>
            </a:r>
          </a:p>
          <a:p>
            <a:pPr marL="0" indent="0">
              <a:buNone/>
            </a:pPr>
            <a:endParaRPr lang="en-US" dirty="0"/>
          </a:p>
        </p:txBody>
      </p:sp>
    </p:spTree>
    <p:extLst>
      <p:ext uri="{BB962C8B-B14F-4D97-AF65-F5344CB8AC3E}">
        <p14:creationId xmlns:p14="http://schemas.microsoft.com/office/powerpoint/2010/main" val="40355107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sz="4000" dirty="0"/>
              <a:t>http://</a:t>
            </a:r>
            <a:r>
              <a:rPr lang="en-US" sz="4000" dirty="0" err="1"/>
              <a:t>www.bbc.co.uk</a:t>
            </a:r>
            <a:r>
              <a:rPr lang="en-US" sz="4000" dirty="0"/>
              <a:t>/news/world-asia-pacific-12709598</a:t>
            </a:r>
          </a:p>
        </p:txBody>
      </p:sp>
    </p:spTree>
    <p:extLst>
      <p:ext uri="{BB962C8B-B14F-4D97-AF65-F5344CB8AC3E}">
        <p14:creationId xmlns:p14="http://schemas.microsoft.com/office/powerpoint/2010/main" val="8915547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12" y="-110137"/>
            <a:ext cx="8364537" cy="1653988"/>
          </a:xfrm>
        </p:spPr>
        <p:txBody>
          <a:bodyPr/>
          <a:lstStyle/>
          <a:p>
            <a:r>
              <a:rPr lang="en-US" altLang="ko-KR" sz="6000" dirty="0">
                <a:latin typeface="Times New Roman" pitchFamily="18" charset="0"/>
                <a:cs typeface="Times New Roman" pitchFamily="18" charset="0"/>
              </a:rPr>
              <a:t>Engineering techniques</a:t>
            </a:r>
            <a:endParaRPr lang="en-US" dirty="0"/>
          </a:p>
        </p:txBody>
      </p:sp>
      <p:pic>
        <p:nvPicPr>
          <p:cNvPr id="3" name="내용 개체 틀 3" descr="tokyo-at-night-537x357.jpg"/>
          <p:cNvPicPr>
            <a:picLocks noChangeAspect="1"/>
          </p:cNvPicPr>
          <p:nvPr/>
        </p:nvPicPr>
        <p:blipFill>
          <a:blip r:embed="rId2" cstate="print"/>
          <a:stretch>
            <a:fillRect/>
          </a:stretch>
        </p:blipFill>
        <p:spPr>
          <a:xfrm>
            <a:off x="0" y="1233714"/>
            <a:ext cx="9143999" cy="5435645"/>
          </a:xfrm>
          <a:prstGeom prst="rect">
            <a:avLst/>
          </a:prstGeom>
        </p:spPr>
      </p:pic>
    </p:spTree>
    <p:extLst>
      <p:ext uri="{BB962C8B-B14F-4D97-AF65-F5344CB8AC3E}">
        <p14:creationId xmlns:p14="http://schemas.microsoft.com/office/powerpoint/2010/main" val="13038302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423"/>
            <a:ext cx="9144000" cy="1653988"/>
          </a:xfrm>
        </p:spPr>
        <p:txBody>
          <a:bodyPr/>
          <a:lstStyle/>
          <a:p>
            <a:r>
              <a:rPr lang="en-US" altLang="ko-KR" sz="3000" dirty="0">
                <a:latin typeface="Times New Roman" pitchFamily="18" charset="0"/>
                <a:cs typeface="Times New Roman" pitchFamily="18" charset="0"/>
              </a:rPr>
              <a:t>The tuned mass dampener is an object (the gold ball) built into a building’s interior to absorb seismic shock. </a:t>
            </a:r>
            <a:endParaRPr lang="en-US" sz="3000" dirty="0"/>
          </a:p>
        </p:txBody>
      </p:sp>
      <p:pic>
        <p:nvPicPr>
          <p:cNvPr id="3" name="내용 개체 틀 3" descr="the-tuned-mass-dampener-is-an-object-the-gold-ball-built-in-to-a-buildings-interior-to-absorb-seismic-shock.jpg"/>
          <p:cNvPicPr>
            <a:picLocks noChangeAspect="1"/>
          </p:cNvPicPr>
          <p:nvPr/>
        </p:nvPicPr>
        <p:blipFill>
          <a:blip r:embed="rId2" cstate="print"/>
          <a:stretch>
            <a:fillRect/>
          </a:stretch>
        </p:blipFill>
        <p:spPr>
          <a:xfrm>
            <a:off x="539552" y="1253565"/>
            <a:ext cx="7920880" cy="4855048"/>
          </a:xfrm>
          <a:prstGeom prst="rect">
            <a:avLst/>
          </a:prstGeom>
        </p:spPr>
      </p:pic>
      <p:sp>
        <p:nvSpPr>
          <p:cNvPr id="4" name="Rectangle 3"/>
          <p:cNvSpPr/>
          <p:nvPr/>
        </p:nvSpPr>
        <p:spPr>
          <a:xfrm>
            <a:off x="683568" y="6278544"/>
            <a:ext cx="8460432" cy="369332"/>
          </a:xfrm>
          <a:prstGeom prst="rect">
            <a:avLst/>
          </a:prstGeom>
        </p:spPr>
        <p:txBody>
          <a:bodyPr wrap="square">
            <a:spAutoFit/>
          </a:bodyPr>
          <a:lstStyle/>
          <a:p>
            <a:r>
              <a:rPr lang="en-US" altLang="ko-KR" b="1" u="sng" dirty="0"/>
              <a:t>http://</a:t>
            </a:r>
            <a:r>
              <a:rPr lang="en-US" altLang="ko-KR" b="1" u="sng" dirty="0" err="1"/>
              <a:t>www.businessinsider.com</a:t>
            </a:r>
            <a:r>
              <a:rPr lang="en-US" altLang="ko-KR" b="1" u="sng" dirty="0"/>
              <a:t>/earthquake-resistant-buildings-2011-3?op=1</a:t>
            </a:r>
            <a:endParaRPr lang="ko-KR" altLang="ko-KR" dirty="0"/>
          </a:p>
        </p:txBody>
      </p:sp>
    </p:spTree>
    <p:extLst>
      <p:ext uri="{BB962C8B-B14F-4D97-AF65-F5344CB8AC3E}">
        <p14:creationId xmlns:p14="http://schemas.microsoft.com/office/powerpoint/2010/main" val="40264867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320274"/>
            <a:ext cx="7581901" cy="1653988"/>
          </a:xfrm>
        </p:spPr>
        <p:txBody>
          <a:bodyPr/>
          <a:lstStyle/>
          <a:p>
            <a:r>
              <a:rPr lang="en-US" altLang="ko-KR" dirty="0">
                <a:latin typeface="Times New Roman" pitchFamily="18" charset="0"/>
                <a:cs typeface="Times New Roman" pitchFamily="18" charset="0"/>
              </a:rPr>
              <a:t>Tuned Mass Damper</a:t>
            </a:r>
            <a:endParaRPr lang="en-US" dirty="0"/>
          </a:p>
        </p:txBody>
      </p:sp>
      <p:pic>
        <p:nvPicPr>
          <p:cNvPr id="3" name="내용 개체 틀 3" descr="640px-Taipei_101_Tuned_Mass_Damper_2010.jpg"/>
          <p:cNvPicPr>
            <a:picLocks noChangeAspect="1"/>
          </p:cNvPicPr>
          <p:nvPr/>
        </p:nvPicPr>
        <p:blipFill>
          <a:blip r:embed="rId2" cstate="print"/>
          <a:stretch>
            <a:fillRect/>
          </a:stretch>
        </p:blipFill>
        <p:spPr>
          <a:xfrm>
            <a:off x="471714" y="908720"/>
            <a:ext cx="8273143" cy="4832727"/>
          </a:xfrm>
          <a:prstGeom prst="rect">
            <a:avLst/>
          </a:prstGeom>
        </p:spPr>
      </p:pic>
      <p:sp>
        <p:nvSpPr>
          <p:cNvPr id="4" name="TextBox 3"/>
          <p:cNvSpPr txBox="1"/>
          <p:nvPr/>
        </p:nvSpPr>
        <p:spPr>
          <a:xfrm>
            <a:off x="3779912" y="6119336"/>
            <a:ext cx="4889928" cy="369332"/>
          </a:xfrm>
          <a:prstGeom prst="rect">
            <a:avLst/>
          </a:prstGeom>
          <a:noFill/>
        </p:spPr>
        <p:txBody>
          <a:bodyPr wrap="none" rtlCol="0">
            <a:spAutoFit/>
          </a:bodyPr>
          <a:lstStyle/>
          <a:p>
            <a:r>
              <a:rPr lang="en-US" altLang="ko-KR" dirty="0" smtClean="0"/>
              <a:t>http://civilandstructuralanalysis.blogspot.com/</a:t>
            </a:r>
            <a:endParaRPr lang="ko-KR" altLang="en-US" dirty="0"/>
          </a:p>
        </p:txBody>
      </p:sp>
    </p:spTree>
    <p:extLst>
      <p:ext uri="{BB962C8B-B14F-4D97-AF65-F5344CB8AC3E}">
        <p14:creationId xmlns:p14="http://schemas.microsoft.com/office/powerpoint/2010/main" val="16038555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852"/>
            <a:ext cx="9144000" cy="1653988"/>
          </a:xfrm>
        </p:spPr>
        <p:txBody>
          <a:bodyPr/>
          <a:lstStyle/>
          <a:p>
            <a:r>
              <a:rPr lang="en-US" altLang="ko-KR" sz="2800" dirty="0">
                <a:latin typeface="Times New Roman" pitchFamily="18" charset="0"/>
                <a:cs typeface="Times New Roman" pitchFamily="18" charset="0"/>
              </a:rPr>
              <a:t>Springs-with-damper base isolator absorbs the seismic energy of the earthquake and reduce structural damage</a:t>
            </a:r>
            <a:endParaRPr lang="en-US" sz="2800" dirty="0"/>
          </a:p>
        </p:txBody>
      </p:sp>
      <p:pic>
        <p:nvPicPr>
          <p:cNvPr id="3" name="내용 개체 틀 3" descr="springs-with-damper-base-isolator-absorbs-the-seismic-energy-of-the-earthquake-and-reduce-structural-damage.jpg"/>
          <p:cNvPicPr>
            <a:picLocks noChangeAspect="1"/>
          </p:cNvPicPr>
          <p:nvPr/>
        </p:nvPicPr>
        <p:blipFill>
          <a:blip r:embed="rId2" cstate="print"/>
          <a:stretch>
            <a:fillRect/>
          </a:stretch>
        </p:blipFill>
        <p:spPr>
          <a:xfrm>
            <a:off x="467544" y="1010783"/>
            <a:ext cx="8208912" cy="4903788"/>
          </a:xfrm>
          <a:prstGeom prst="rect">
            <a:avLst/>
          </a:prstGeom>
        </p:spPr>
      </p:pic>
      <p:sp>
        <p:nvSpPr>
          <p:cNvPr id="5" name="TextBox 4"/>
          <p:cNvSpPr txBox="1"/>
          <p:nvPr/>
        </p:nvSpPr>
        <p:spPr>
          <a:xfrm>
            <a:off x="467544" y="6211669"/>
            <a:ext cx="8492453" cy="646331"/>
          </a:xfrm>
          <a:prstGeom prst="rect">
            <a:avLst/>
          </a:prstGeom>
          <a:noFill/>
        </p:spPr>
        <p:txBody>
          <a:bodyPr wrap="none" rtlCol="0">
            <a:spAutoFit/>
          </a:bodyPr>
          <a:lstStyle/>
          <a:p>
            <a:r>
              <a:rPr lang="en-US" altLang="ko-KR" b="1" u="sng" dirty="0" smtClean="0"/>
              <a:t>http://www.businessinsider.com/earthquake-resistant-buildings-2011-3?op=1</a:t>
            </a:r>
            <a:endParaRPr lang="ko-KR" altLang="ko-KR" dirty="0" smtClean="0"/>
          </a:p>
          <a:p>
            <a:endParaRPr lang="ko-KR" altLang="en-US" dirty="0"/>
          </a:p>
        </p:txBody>
      </p:sp>
    </p:spTree>
    <p:extLst>
      <p:ext uri="{BB962C8B-B14F-4D97-AF65-F5344CB8AC3E}">
        <p14:creationId xmlns:p14="http://schemas.microsoft.com/office/powerpoint/2010/main" val="12068629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86" y="-1143640"/>
            <a:ext cx="9434286" cy="2287279"/>
          </a:xfrm>
        </p:spPr>
        <p:txBody>
          <a:bodyPr/>
          <a:lstStyle/>
          <a:p>
            <a:r>
              <a:rPr lang="en-US" altLang="ko-KR" sz="2600" dirty="0">
                <a:latin typeface="Times New Roman" pitchFamily="18" charset="0"/>
                <a:cs typeface="Times New Roman" pitchFamily="18" charset="0"/>
              </a:rPr>
              <a:t/>
            </a:r>
            <a:br>
              <a:rPr lang="en-US" altLang="ko-KR" sz="2600" dirty="0">
                <a:latin typeface="Times New Roman" pitchFamily="18" charset="0"/>
                <a:cs typeface="Times New Roman" pitchFamily="18" charset="0"/>
              </a:rPr>
            </a:br>
            <a:r>
              <a:rPr lang="en-US" altLang="ko-KR" sz="2600" dirty="0">
                <a:latin typeface="Times New Roman" pitchFamily="18" charset="0"/>
                <a:cs typeface="Times New Roman" pitchFamily="18" charset="0"/>
              </a:rPr>
              <a:t/>
            </a:r>
            <a:br>
              <a:rPr lang="en-US" altLang="ko-KR" sz="2600" dirty="0">
                <a:latin typeface="Times New Roman" pitchFamily="18" charset="0"/>
                <a:cs typeface="Times New Roman" pitchFamily="18" charset="0"/>
              </a:rPr>
            </a:br>
            <a:r>
              <a:rPr lang="en-US" altLang="ko-KR" sz="2600" dirty="0">
                <a:latin typeface="Times New Roman" pitchFamily="18" charset="0"/>
                <a:cs typeface="Times New Roman" pitchFamily="18" charset="0"/>
              </a:rPr>
              <a:t>Friction pendulum system is a design where energy is absorbed by the legs and dissipated through cylinders and sliders. </a:t>
            </a:r>
            <a:endParaRPr lang="en-US" sz="2600" dirty="0"/>
          </a:p>
        </p:txBody>
      </p:sp>
      <p:pic>
        <p:nvPicPr>
          <p:cNvPr id="3" name="내용 개체 틀 3" descr="friction-pendulum-system-is-a-design-where-energy-is-absorbed-by-the-legs-and-dissipated-through-cylinders-and-sliders.jpg"/>
          <p:cNvPicPr>
            <a:picLocks noChangeAspect="1"/>
          </p:cNvPicPr>
          <p:nvPr/>
        </p:nvPicPr>
        <p:blipFill>
          <a:blip r:embed="rId2" cstate="print"/>
          <a:stretch>
            <a:fillRect/>
          </a:stretch>
        </p:blipFill>
        <p:spPr>
          <a:xfrm>
            <a:off x="395536" y="880836"/>
            <a:ext cx="8208912" cy="5178878"/>
          </a:xfrm>
          <a:prstGeom prst="rect">
            <a:avLst/>
          </a:prstGeom>
        </p:spPr>
      </p:pic>
      <p:sp>
        <p:nvSpPr>
          <p:cNvPr id="5" name="Rectangle 4"/>
          <p:cNvSpPr/>
          <p:nvPr/>
        </p:nvSpPr>
        <p:spPr>
          <a:xfrm>
            <a:off x="395537" y="6152047"/>
            <a:ext cx="8208911" cy="369332"/>
          </a:xfrm>
          <a:prstGeom prst="rect">
            <a:avLst/>
          </a:prstGeom>
        </p:spPr>
        <p:txBody>
          <a:bodyPr wrap="square">
            <a:spAutoFit/>
          </a:bodyPr>
          <a:lstStyle/>
          <a:p>
            <a:r>
              <a:rPr lang="en-US" altLang="ko-KR" b="1" u="sng" dirty="0"/>
              <a:t>http://</a:t>
            </a:r>
            <a:r>
              <a:rPr lang="en-US" altLang="ko-KR" b="1" u="sng" dirty="0" err="1"/>
              <a:t>www.businessinsider.com</a:t>
            </a:r>
            <a:r>
              <a:rPr lang="en-US" altLang="ko-KR" b="1" u="sng" dirty="0"/>
              <a:t>/earthquake-resistant-buildings-2011-3?op=1</a:t>
            </a:r>
            <a:endParaRPr lang="ko-KR" altLang="ko-KR" dirty="0"/>
          </a:p>
        </p:txBody>
      </p:sp>
    </p:spTree>
    <p:extLst>
      <p:ext uri="{BB962C8B-B14F-4D97-AF65-F5344CB8AC3E}">
        <p14:creationId xmlns:p14="http://schemas.microsoft.com/office/powerpoint/2010/main" val="37191636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z="3500" dirty="0">
                <a:latin typeface="Times New Roman" pitchFamily="18" charset="0"/>
                <a:cs typeface="Times New Roman" pitchFamily="18" charset="0"/>
              </a:rPr>
              <a:t>The E-Defense table is a shifting base intended to simulate an earthquake. </a:t>
            </a:r>
            <a:endParaRPr lang="en-US" sz="3500" dirty="0"/>
          </a:p>
        </p:txBody>
      </p:sp>
      <p:pic>
        <p:nvPicPr>
          <p:cNvPr id="3" name="내용 개체 틀 3" descr="the-e-defense-table-is-a-shifting-base-intended-to-simulate-an-earthquake.jpg"/>
          <p:cNvPicPr>
            <a:picLocks noChangeAspect="1"/>
          </p:cNvPicPr>
          <p:nvPr/>
        </p:nvPicPr>
        <p:blipFill>
          <a:blip r:embed="rId2" cstate="print"/>
          <a:stretch>
            <a:fillRect/>
          </a:stretch>
        </p:blipFill>
        <p:spPr>
          <a:xfrm>
            <a:off x="1372997" y="1761565"/>
            <a:ext cx="6682432" cy="4149846"/>
          </a:xfrm>
          <a:prstGeom prst="rect">
            <a:avLst/>
          </a:prstGeom>
        </p:spPr>
      </p:pic>
      <p:sp>
        <p:nvSpPr>
          <p:cNvPr id="4" name="TextBox 3"/>
          <p:cNvSpPr txBox="1"/>
          <p:nvPr/>
        </p:nvSpPr>
        <p:spPr>
          <a:xfrm>
            <a:off x="779462" y="6237312"/>
            <a:ext cx="8492453" cy="369332"/>
          </a:xfrm>
          <a:prstGeom prst="rect">
            <a:avLst/>
          </a:prstGeom>
          <a:noFill/>
        </p:spPr>
        <p:txBody>
          <a:bodyPr wrap="none" rtlCol="0">
            <a:spAutoFit/>
          </a:bodyPr>
          <a:lstStyle/>
          <a:p>
            <a:r>
              <a:rPr lang="en-US" altLang="ko-KR" b="1" u="sng" dirty="0" smtClean="0"/>
              <a:t>http://www.businessinsider.com/earthquake-resistant-buildings-2011-3?op=1</a:t>
            </a:r>
            <a:endParaRPr lang="ko-KR" altLang="ko-KR" dirty="0" smtClean="0"/>
          </a:p>
        </p:txBody>
      </p:sp>
    </p:spTree>
    <p:extLst>
      <p:ext uri="{BB962C8B-B14F-4D97-AF65-F5344CB8AC3E}">
        <p14:creationId xmlns:p14="http://schemas.microsoft.com/office/powerpoint/2010/main" val="36526077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z="6000" dirty="0">
                <a:latin typeface="Times New Roman" pitchFamily="18" charset="0"/>
                <a:cs typeface="Times New Roman" pitchFamily="18" charset="0"/>
              </a:rPr>
              <a:t>Japan skyscrapers swaying </a:t>
            </a:r>
            <a:endParaRPr lang="en-US" dirty="0"/>
          </a:p>
        </p:txBody>
      </p:sp>
      <p:sp>
        <p:nvSpPr>
          <p:cNvPr id="3" name="Rectangle 2"/>
          <p:cNvSpPr/>
          <p:nvPr/>
        </p:nvSpPr>
        <p:spPr>
          <a:xfrm>
            <a:off x="0" y="2845190"/>
            <a:ext cx="9144000" cy="1015663"/>
          </a:xfrm>
          <a:prstGeom prst="rect">
            <a:avLst/>
          </a:prstGeom>
        </p:spPr>
        <p:txBody>
          <a:bodyPr wrap="square">
            <a:spAutoFit/>
          </a:bodyPr>
          <a:lstStyle/>
          <a:p>
            <a:pPr algn="ctr"/>
            <a:r>
              <a:rPr lang="en-US" altLang="ko-KR" sz="6000" dirty="0">
                <a:latin typeface="Times New Roman" pitchFamily="18" charset="0"/>
                <a:cs typeface="Times New Roman" pitchFamily="18" charset="0"/>
                <a:hlinkClick r:id="rId2"/>
              </a:rPr>
              <a:t>http://youtu.be/HB2jgJJG2is</a:t>
            </a:r>
            <a:endParaRPr lang="ko-KR" altLang="en-US" sz="6000" dirty="0">
              <a:latin typeface="Times New Roman" pitchFamily="18" charset="0"/>
              <a:cs typeface="Times New Roman" pitchFamily="18" charset="0"/>
            </a:endParaRPr>
          </a:p>
        </p:txBody>
      </p:sp>
    </p:spTree>
    <p:extLst>
      <p:ext uri="{BB962C8B-B14F-4D97-AF65-F5344CB8AC3E}">
        <p14:creationId xmlns:p14="http://schemas.microsoft.com/office/powerpoint/2010/main" val="38640961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27763"/>
            <a:ext cx="7581901" cy="1653988"/>
          </a:xfrm>
        </p:spPr>
        <p:txBody>
          <a:bodyPr/>
          <a:lstStyle/>
          <a:p>
            <a:r>
              <a:rPr lang="en-US" dirty="0" smtClean="0"/>
              <a:t>Japan’s Economy</a:t>
            </a:r>
            <a:endParaRPr lang="en-US" dirty="0"/>
          </a:p>
        </p:txBody>
      </p:sp>
      <p:sp>
        <p:nvSpPr>
          <p:cNvPr id="3" name="Content Placeholder 2"/>
          <p:cNvSpPr>
            <a:spLocks noGrp="1"/>
          </p:cNvSpPr>
          <p:nvPr>
            <p:ph idx="1"/>
          </p:nvPr>
        </p:nvSpPr>
        <p:spPr/>
        <p:txBody>
          <a:bodyPr>
            <a:normAutofit/>
          </a:bodyPr>
          <a:lstStyle/>
          <a:p>
            <a:pPr marL="403225" lvl="1">
              <a:spcBef>
                <a:spcPts val="2000"/>
              </a:spcBef>
            </a:pPr>
            <a:r>
              <a:rPr lang="en-US" dirty="0" smtClean="0"/>
              <a:t>Closed down or damaged ports and airport</a:t>
            </a:r>
          </a:p>
          <a:p>
            <a:pPr marL="403225" lvl="1">
              <a:spcBef>
                <a:spcPts val="2000"/>
              </a:spcBef>
            </a:pPr>
            <a:r>
              <a:rPr lang="en-US" dirty="0" smtClean="0"/>
              <a:t>Disrupted Global Supply Chain</a:t>
            </a:r>
          </a:p>
          <a:p>
            <a:pPr marL="403225" lvl="1">
              <a:spcBef>
                <a:spcPts val="2000"/>
              </a:spcBef>
            </a:pPr>
            <a:r>
              <a:rPr lang="en-US" dirty="0" smtClean="0"/>
              <a:t>Increase in food prices </a:t>
            </a:r>
          </a:p>
          <a:p>
            <a:r>
              <a:rPr lang="en-US" dirty="0" smtClean="0"/>
              <a:t>Suspended car production</a:t>
            </a:r>
          </a:p>
          <a:p>
            <a:r>
              <a:rPr lang="en-US" dirty="0" smtClean="0"/>
              <a:t>Employment rates</a:t>
            </a:r>
          </a:p>
          <a:p>
            <a:r>
              <a:rPr lang="en-US" dirty="0" smtClean="0"/>
              <a:t>Government debt increase</a:t>
            </a:r>
          </a:p>
          <a:p>
            <a:pPr marL="403225" lvl="1" indent="0">
              <a:buNone/>
            </a:pPr>
            <a:endParaRPr lang="en-US" dirty="0"/>
          </a:p>
        </p:txBody>
      </p:sp>
      <p:pic>
        <p:nvPicPr>
          <p:cNvPr id="4" name="Picture 3"/>
          <p:cNvPicPr>
            <a:picLocks noChangeAspect="1"/>
          </p:cNvPicPr>
          <p:nvPr/>
        </p:nvPicPr>
        <p:blipFill>
          <a:blip r:embed="rId2"/>
          <a:stretch>
            <a:fillRect/>
          </a:stretch>
        </p:blipFill>
        <p:spPr>
          <a:xfrm>
            <a:off x="5186245" y="2766373"/>
            <a:ext cx="2290763" cy="1968920"/>
          </a:xfrm>
          <a:prstGeom prst="rect">
            <a:avLst/>
          </a:prstGeom>
        </p:spPr>
      </p:pic>
      <p:sp>
        <p:nvSpPr>
          <p:cNvPr id="7" name="Rectangle 6"/>
          <p:cNvSpPr/>
          <p:nvPr/>
        </p:nvSpPr>
        <p:spPr>
          <a:xfrm>
            <a:off x="5528593" y="107577"/>
            <a:ext cx="4572000" cy="461665"/>
          </a:xfrm>
          <a:prstGeom prst="rect">
            <a:avLst/>
          </a:prstGeom>
        </p:spPr>
        <p:txBody>
          <a:bodyPr>
            <a:spAutoFit/>
          </a:bodyPr>
          <a:lstStyle/>
          <a:p>
            <a:r>
              <a:rPr lang="en-US" sz="1200" dirty="0"/>
              <a:t>http://</a:t>
            </a:r>
            <a:r>
              <a:rPr lang="en-US" sz="1200" dirty="0" err="1"/>
              <a:t>useconomy.about.com</a:t>
            </a:r>
            <a:r>
              <a:rPr lang="en-US" sz="1200" dirty="0"/>
              <a:t>/od/</a:t>
            </a:r>
            <a:r>
              <a:rPr lang="en-US" sz="1200" dirty="0" err="1"/>
              <a:t>criticalssues</a:t>
            </a:r>
            <a:r>
              <a:rPr lang="en-US" sz="1200" dirty="0"/>
              <a:t>/a/Japan-</a:t>
            </a:r>
            <a:r>
              <a:rPr lang="en-US" sz="1200" dirty="0" err="1"/>
              <a:t>Earthquake.htm</a:t>
            </a:r>
            <a:endParaRPr lang="en-US" sz="1200" dirty="0"/>
          </a:p>
        </p:txBody>
      </p:sp>
      <p:sp>
        <p:nvSpPr>
          <p:cNvPr id="8" name="Rectangle 7"/>
          <p:cNvSpPr/>
          <p:nvPr/>
        </p:nvSpPr>
        <p:spPr>
          <a:xfrm>
            <a:off x="0" y="107577"/>
            <a:ext cx="4572000" cy="461665"/>
          </a:xfrm>
          <a:prstGeom prst="rect">
            <a:avLst/>
          </a:prstGeom>
        </p:spPr>
        <p:txBody>
          <a:bodyPr>
            <a:spAutoFit/>
          </a:bodyPr>
          <a:lstStyle/>
          <a:p>
            <a:r>
              <a:rPr lang="en-US" sz="1200" dirty="0"/>
              <a:t>http://</a:t>
            </a:r>
            <a:r>
              <a:rPr lang="en-US" sz="1200" dirty="0" err="1"/>
              <a:t>www.alsosprachanalyst.com</a:t>
            </a:r>
            <a:r>
              <a:rPr lang="en-US" sz="1200" dirty="0"/>
              <a:t>/economy/the-impact-of-japans-earthquake-on-the-economy-my-first-thoughts.html</a:t>
            </a:r>
          </a:p>
        </p:txBody>
      </p:sp>
      <p:pic>
        <p:nvPicPr>
          <p:cNvPr id="9" name="Picture 8"/>
          <p:cNvPicPr>
            <a:picLocks noChangeAspect="1"/>
          </p:cNvPicPr>
          <p:nvPr/>
        </p:nvPicPr>
        <p:blipFill>
          <a:blip r:embed="rId3"/>
          <a:stretch>
            <a:fillRect/>
          </a:stretch>
        </p:blipFill>
        <p:spPr>
          <a:xfrm>
            <a:off x="6350000" y="4735293"/>
            <a:ext cx="2794000" cy="2095500"/>
          </a:xfrm>
          <a:prstGeom prst="rect">
            <a:avLst/>
          </a:prstGeom>
        </p:spPr>
      </p:pic>
      <p:pic>
        <p:nvPicPr>
          <p:cNvPr id="10" name="Picture 9"/>
          <p:cNvPicPr>
            <a:picLocks noChangeAspect="1"/>
          </p:cNvPicPr>
          <p:nvPr/>
        </p:nvPicPr>
        <p:blipFill>
          <a:blip r:embed="rId4"/>
          <a:stretch>
            <a:fillRect/>
          </a:stretch>
        </p:blipFill>
        <p:spPr>
          <a:xfrm>
            <a:off x="6598646" y="1403147"/>
            <a:ext cx="2545354" cy="1363226"/>
          </a:xfrm>
          <a:prstGeom prst="rect">
            <a:avLst/>
          </a:prstGeom>
        </p:spPr>
      </p:pic>
    </p:spTree>
    <p:extLst>
      <p:ext uri="{BB962C8B-B14F-4D97-AF65-F5344CB8AC3E}">
        <p14:creationId xmlns:p14="http://schemas.microsoft.com/office/powerpoint/2010/main" val="8174601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79462" y="4533900"/>
            <a:ext cx="4194759" cy="2324100"/>
          </a:xfrm>
          <a:prstGeom prst="rect">
            <a:avLst/>
          </a:prstGeom>
        </p:spPr>
      </p:pic>
      <p:pic>
        <p:nvPicPr>
          <p:cNvPr id="4" name="Picture 3"/>
          <p:cNvPicPr>
            <a:picLocks noChangeAspect="1"/>
          </p:cNvPicPr>
          <p:nvPr/>
        </p:nvPicPr>
        <p:blipFill>
          <a:blip r:embed="rId4"/>
          <a:stretch>
            <a:fillRect/>
          </a:stretch>
        </p:blipFill>
        <p:spPr>
          <a:xfrm>
            <a:off x="5475542" y="1943008"/>
            <a:ext cx="3441700" cy="2362200"/>
          </a:xfrm>
          <a:prstGeom prst="rect">
            <a:avLst/>
          </a:prstGeom>
        </p:spPr>
      </p:pic>
      <p:sp>
        <p:nvSpPr>
          <p:cNvPr id="2" name="Title 1"/>
          <p:cNvSpPr>
            <a:spLocks noGrp="1"/>
          </p:cNvSpPr>
          <p:nvPr>
            <p:ph type="title"/>
          </p:nvPr>
        </p:nvSpPr>
        <p:spPr/>
        <p:txBody>
          <a:bodyPr/>
          <a:lstStyle/>
          <a:p>
            <a:r>
              <a:rPr lang="en-US" dirty="0" smtClean="0"/>
              <a:t>Global Economy</a:t>
            </a:r>
            <a:endParaRPr lang="en-US" dirty="0"/>
          </a:p>
        </p:txBody>
      </p:sp>
      <p:sp>
        <p:nvSpPr>
          <p:cNvPr id="3" name="Content Placeholder 2"/>
          <p:cNvSpPr>
            <a:spLocks noGrp="1"/>
          </p:cNvSpPr>
          <p:nvPr>
            <p:ph idx="1"/>
          </p:nvPr>
        </p:nvSpPr>
        <p:spPr>
          <a:xfrm>
            <a:off x="779462" y="1449107"/>
            <a:ext cx="7581901" cy="3953436"/>
          </a:xfrm>
        </p:spPr>
        <p:txBody>
          <a:bodyPr/>
          <a:lstStyle/>
          <a:p>
            <a:r>
              <a:rPr lang="en-US" dirty="0" smtClean="0"/>
              <a:t>Stocks in market declined</a:t>
            </a:r>
          </a:p>
          <a:p>
            <a:r>
              <a:rPr lang="en-US" dirty="0" smtClean="0"/>
              <a:t>Radiation impact</a:t>
            </a:r>
          </a:p>
          <a:p>
            <a:r>
              <a:rPr lang="en-US" dirty="0" smtClean="0"/>
              <a:t>Flow of goods are disrupted around the world</a:t>
            </a:r>
          </a:p>
          <a:p>
            <a:r>
              <a:rPr lang="en-US" dirty="0" smtClean="0"/>
              <a:t>Construction companies benefit</a:t>
            </a:r>
          </a:p>
          <a:p>
            <a:pPr lvl="1"/>
            <a:r>
              <a:rPr lang="en-US" dirty="0" smtClean="0"/>
              <a:t>Exposure to radiation</a:t>
            </a:r>
          </a:p>
          <a:p>
            <a:endParaRPr lang="en-US" dirty="0"/>
          </a:p>
          <a:p>
            <a:pPr marL="0" indent="0">
              <a:buNone/>
            </a:pPr>
            <a:endParaRPr lang="en-US" dirty="0" smtClean="0"/>
          </a:p>
        </p:txBody>
      </p:sp>
      <p:pic>
        <p:nvPicPr>
          <p:cNvPr id="6" name="Picture 5"/>
          <p:cNvPicPr>
            <a:picLocks noChangeAspect="1"/>
          </p:cNvPicPr>
          <p:nvPr/>
        </p:nvPicPr>
        <p:blipFill>
          <a:blip r:embed="rId5"/>
          <a:stretch>
            <a:fillRect/>
          </a:stretch>
        </p:blipFill>
        <p:spPr>
          <a:xfrm>
            <a:off x="5696944" y="4738024"/>
            <a:ext cx="3220298" cy="1905000"/>
          </a:xfrm>
          <a:prstGeom prst="rect">
            <a:avLst/>
          </a:prstGeom>
        </p:spPr>
      </p:pic>
      <p:sp>
        <p:nvSpPr>
          <p:cNvPr id="7" name="Rectangle 6"/>
          <p:cNvSpPr/>
          <p:nvPr/>
        </p:nvSpPr>
        <p:spPr>
          <a:xfrm>
            <a:off x="0" y="24290"/>
            <a:ext cx="4572000" cy="276999"/>
          </a:xfrm>
          <a:prstGeom prst="rect">
            <a:avLst/>
          </a:prstGeom>
        </p:spPr>
        <p:txBody>
          <a:bodyPr>
            <a:spAutoFit/>
          </a:bodyPr>
          <a:lstStyle/>
          <a:p>
            <a:r>
              <a:rPr lang="en-US" sz="1200" dirty="0"/>
              <a:t>http://</a:t>
            </a:r>
            <a:r>
              <a:rPr lang="en-US" sz="1200" dirty="0" err="1"/>
              <a:t>www.institutionalinvestor.com</a:t>
            </a:r>
            <a:r>
              <a:rPr lang="en-US" sz="1200" dirty="0"/>
              <a:t>/</a:t>
            </a:r>
            <a:r>
              <a:rPr lang="en-US" sz="1200" dirty="0" err="1"/>
              <a:t>article.aspx?articleID</a:t>
            </a:r>
            <a:r>
              <a:rPr lang="en-US" sz="1200" dirty="0"/>
              <a:t>=2787087</a:t>
            </a:r>
          </a:p>
        </p:txBody>
      </p:sp>
      <p:sp>
        <p:nvSpPr>
          <p:cNvPr id="8" name="TextBox 7"/>
          <p:cNvSpPr txBox="1"/>
          <p:nvPr/>
        </p:nvSpPr>
        <p:spPr>
          <a:xfrm>
            <a:off x="5918117" y="60882"/>
            <a:ext cx="3225883" cy="646331"/>
          </a:xfrm>
          <a:prstGeom prst="rect">
            <a:avLst/>
          </a:prstGeom>
          <a:noFill/>
        </p:spPr>
        <p:txBody>
          <a:bodyPr wrap="square" rtlCol="0">
            <a:spAutoFit/>
          </a:bodyPr>
          <a:lstStyle/>
          <a:p>
            <a:r>
              <a:rPr lang="en-US" sz="1200" dirty="0"/>
              <a:t>http://</a:t>
            </a:r>
            <a:r>
              <a:rPr lang="en-US" sz="1200" dirty="0" err="1"/>
              <a:t>www.alsosprachanalyst.com</a:t>
            </a:r>
            <a:r>
              <a:rPr lang="en-US" sz="1200" dirty="0"/>
              <a:t>/economy/the-impact-of-japans-earthquake-on-the-economy-my-first-thoughts.html</a:t>
            </a:r>
          </a:p>
        </p:txBody>
      </p:sp>
    </p:spTree>
    <p:extLst>
      <p:ext uri="{BB962C8B-B14F-4D97-AF65-F5344CB8AC3E}">
        <p14:creationId xmlns:p14="http://schemas.microsoft.com/office/powerpoint/2010/main" val="4632275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71076"/>
            <a:ext cx="9144000" cy="7029076"/>
          </a:xfrm>
          <a:prstGeom prst="rect">
            <a:avLst/>
          </a:prstGeom>
        </p:spPr>
      </p:pic>
      <p:sp>
        <p:nvSpPr>
          <p:cNvPr id="2" name="Title 1"/>
          <p:cNvSpPr>
            <a:spLocks noGrp="1"/>
          </p:cNvSpPr>
          <p:nvPr>
            <p:ph type="title"/>
          </p:nvPr>
        </p:nvSpPr>
        <p:spPr/>
        <p:txBody>
          <a:bodyPr/>
          <a:lstStyle/>
          <a:p>
            <a:r>
              <a:rPr lang="en-US" dirty="0" smtClean="0"/>
              <a:t>Overall</a:t>
            </a:r>
            <a:endParaRPr lang="en-US" dirty="0"/>
          </a:p>
        </p:txBody>
      </p:sp>
      <p:sp>
        <p:nvSpPr>
          <p:cNvPr id="3" name="Content Placeholder 2"/>
          <p:cNvSpPr>
            <a:spLocks noGrp="1"/>
          </p:cNvSpPr>
          <p:nvPr>
            <p:ph idx="1"/>
          </p:nvPr>
        </p:nvSpPr>
        <p:spPr/>
        <p:txBody>
          <a:bodyPr/>
          <a:lstStyle/>
          <a:p>
            <a:pPr algn="ctr"/>
            <a:r>
              <a:rPr lang="en-US" dirty="0" smtClean="0"/>
              <a:t>There was a large impact on japans economy and a very little impact on the rest of the world.</a:t>
            </a:r>
          </a:p>
          <a:p>
            <a:pPr marL="0" indent="0">
              <a:buNone/>
            </a:pPr>
            <a:endParaRPr lang="en-US" dirty="0" smtClean="0"/>
          </a:p>
        </p:txBody>
      </p:sp>
    </p:spTree>
    <p:extLst>
      <p:ext uri="{BB962C8B-B14F-4D97-AF65-F5344CB8AC3E}">
        <p14:creationId xmlns:p14="http://schemas.microsoft.com/office/powerpoint/2010/main" val="8341440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31685" y="230278"/>
            <a:ext cx="2857500" cy="3263900"/>
          </a:xfrm>
          <a:prstGeom prst="rect">
            <a:avLst/>
          </a:prstGeom>
        </p:spPr>
      </p:pic>
      <p:pic>
        <p:nvPicPr>
          <p:cNvPr id="6" name="Picture 5"/>
          <p:cNvPicPr>
            <a:picLocks noChangeAspect="1"/>
          </p:cNvPicPr>
          <p:nvPr/>
        </p:nvPicPr>
        <p:blipFill>
          <a:blip r:embed="rId3"/>
          <a:stretch>
            <a:fillRect/>
          </a:stretch>
        </p:blipFill>
        <p:spPr>
          <a:xfrm>
            <a:off x="206656" y="3107221"/>
            <a:ext cx="3068389" cy="2865875"/>
          </a:xfrm>
          <a:prstGeom prst="rect">
            <a:avLst/>
          </a:prstGeom>
        </p:spPr>
      </p:pic>
      <p:pic>
        <p:nvPicPr>
          <p:cNvPr id="7" name="Picture 6"/>
          <p:cNvPicPr>
            <a:picLocks noChangeAspect="1"/>
          </p:cNvPicPr>
          <p:nvPr/>
        </p:nvPicPr>
        <p:blipFill>
          <a:blip r:embed="rId4"/>
          <a:stretch>
            <a:fillRect/>
          </a:stretch>
        </p:blipFill>
        <p:spPr>
          <a:xfrm>
            <a:off x="6684188" y="654532"/>
            <a:ext cx="2204710" cy="5511776"/>
          </a:xfrm>
          <a:prstGeom prst="rect">
            <a:avLst/>
          </a:prstGeom>
        </p:spPr>
      </p:pic>
      <p:pic>
        <p:nvPicPr>
          <p:cNvPr id="8" name="Picture 7"/>
          <p:cNvPicPr>
            <a:picLocks noChangeAspect="1"/>
          </p:cNvPicPr>
          <p:nvPr/>
        </p:nvPicPr>
        <p:blipFill>
          <a:blip r:embed="rId5"/>
          <a:stretch>
            <a:fillRect/>
          </a:stretch>
        </p:blipFill>
        <p:spPr>
          <a:xfrm>
            <a:off x="385960" y="230278"/>
            <a:ext cx="2652592" cy="2652592"/>
          </a:xfrm>
          <a:prstGeom prst="rect">
            <a:avLst/>
          </a:prstGeom>
        </p:spPr>
      </p:pic>
      <p:pic>
        <p:nvPicPr>
          <p:cNvPr id="9" name="Picture 8"/>
          <p:cNvPicPr>
            <a:picLocks noChangeAspect="1"/>
          </p:cNvPicPr>
          <p:nvPr/>
        </p:nvPicPr>
        <p:blipFill>
          <a:blip r:embed="rId6"/>
          <a:stretch>
            <a:fillRect/>
          </a:stretch>
        </p:blipFill>
        <p:spPr>
          <a:xfrm>
            <a:off x="3431685" y="3912655"/>
            <a:ext cx="3124200" cy="2603500"/>
          </a:xfrm>
          <a:prstGeom prst="rect">
            <a:avLst/>
          </a:prstGeom>
        </p:spPr>
      </p:pic>
      <p:sp>
        <p:nvSpPr>
          <p:cNvPr id="10" name="Rectangle 9"/>
          <p:cNvSpPr/>
          <p:nvPr/>
        </p:nvSpPr>
        <p:spPr>
          <a:xfrm>
            <a:off x="206656" y="6166308"/>
            <a:ext cx="3038552" cy="461665"/>
          </a:xfrm>
          <a:prstGeom prst="rect">
            <a:avLst/>
          </a:prstGeom>
        </p:spPr>
        <p:txBody>
          <a:bodyPr wrap="square">
            <a:spAutoFit/>
          </a:bodyPr>
          <a:lstStyle/>
          <a:p>
            <a:r>
              <a:rPr lang="en-US" sz="1200" dirty="0"/>
              <a:t>http://</a:t>
            </a:r>
            <a:r>
              <a:rPr lang="en-US" sz="1200" dirty="0" err="1"/>
              <a:t>en.wikipedia.org</a:t>
            </a:r>
            <a:r>
              <a:rPr lang="en-US" sz="1200" dirty="0"/>
              <a:t>/wiki/2011_T%C5%8Dhoku_earthquake_and_tsunami</a:t>
            </a:r>
          </a:p>
        </p:txBody>
      </p:sp>
    </p:spTree>
    <p:extLst>
      <p:ext uri="{BB962C8B-B14F-4D97-AF65-F5344CB8AC3E}">
        <p14:creationId xmlns:p14="http://schemas.microsoft.com/office/powerpoint/2010/main" val="37804280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58279" y="107577"/>
            <a:ext cx="4400263" cy="2742417"/>
          </a:xfrm>
          <a:prstGeom prst="rect">
            <a:avLst/>
          </a:prstGeom>
        </p:spPr>
      </p:pic>
      <p:pic>
        <p:nvPicPr>
          <p:cNvPr id="11" name="Picture 10"/>
          <p:cNvPicPr>
            <a:picLocks noChangeAspect="1"/>
          </p:cNvPicPr>
          <p:nvPr/>
        </p:nvPicPr>
        <p:blipFill>
          <a:blip r:embed="rId3"/>
          <a:stretch>
            <a:fillRect/>
          </a:stretch>
        </p:blipFill>
        <p:spPr>
          <a:xfrm>
            <a:off x="6651496" y="0"/>
            <a:ext cx="2758943" cy="2777565"/>
          </a:xfrm>
          <a:prstGeom prst="rect">
            <a:avLst/>
          </a:prstGeom>
        </p:spPr>
      </p:pic>
      <p:pic>
        <p:nvPicPr>
          <p:cNvPr id="12" name="Picture 11"/>
          <p:cNvPicPr>
            <a:picLocks noChangeAspect="1"/>
          </p:cNvPicPr>
          <p:nvPr/>
        </p:nvPicPr>
        <p:blipFill>
          <a:blip r:embed="rId4"/>
          <a:stretch>
            <a:fillRect/>
          </a:stretch>
        </p:blipFill>
        <p:spPr>
          <a:xfrm>
            <a:off x="0" y="0"/>
            <a:ext cx="2540000" cy="2387600"/>
          </a:xfrm>
          <a:prstGeom prst="rect">
            <a:avLst/>
          </a:prstGeom>
        </p:spPr>
      </p:pic>
      <p:sp>
        <p:nvSpPr>
          <p:cNvPr id="2" name="Title 1"/>
          <p:cNvSpPr>
            <a:spLocks noGrp="1"/>
          </p:cNvSpPr>
          <p:nvPr>
            <p:ph type="title"/>
          </p:nvPr>
        </p:nvSpPr>
        <p:spPr/>
        <p:txBody>
          <a:bodyPr/>
          <a:lstStyle/>
          <a:p>
            <a:r>
              <a:rPr lang="en-US" dirty="0" smtClean="0"/>
              <a:t>Major Causes of Damage</a:t>
            </a:r>
            <a:endParaRPr lang="en-US" dirty="0"/>
          </a:p>
        </p:txBody>
      </p:sp>
      <p:pic>
        <p:nvPicPr>
          <p:cNvPr id="4" name="Picture 3"/>
          <p:cNvPicPr>
            <a:picLocks noChangeAspect="1"/>
          </p:cNvPicPr>
          <p:nvPr/>
        </p:nvPicPr>
        <p:blipFill>
          <a:blip r:embed="rId5"/>
          <a:stretch>
            <a:fillRect/>
          </a:stretch>
        </p:blipFill>
        <p:spPr>
          <a:xfrm>
            <a:off x="2786013" y="2849995"/>
            <a:ext cx="3770149" cy="1636808"/>
          </a:xfrm>
          <a:prstGeom prst="rect">
            <a:avLst/>
          </a:prstGeom>
        </p:spPr>
      </p:pic>
      <p:pic>
        <p:nvPicPr>
          <p:cNvPr id="6" name="Picture 5"/>
          <p:cNvPicPr>
            <a:picLocks noChangeAspect="1"/>
          </p:cNvPicPr>
          <p:nvPr/>
        </p:nvPicPr>
        <p:blipFill>
          <a:blip r:embed="rId6"/>
          <a:stretch>
            <a:fillRect/>
          </a:stretch>
        </p:blipFill>
        <p:spPr>
          <a:xfrm>
            <a:off x="6224250" y="4883553"/>
            <a:ext cx="2919750" cy="2029715"/>
          </a:xfrm>
          <a:prstGeom prst="rect">
            <a:avLst/>
          </a:prstGeom>
        </p:spPr>
      </p:pic>
      <p:pic>
        <p:nvPicPr>
          <p:cNvPr id="7" name="Picture 6"/>
          <p:cNvPicPr>
            <a:picLocks noChangeAspect="1"/>
          </p:cNvPicPr>
          <p:nvPr/>
        </p:nvPicPr>
        <p:blipFill>
          <a:blip r:embed="rId7"/>
          <a:stretch>
            <a:fillRect/>
          </a:stretch>
        </p:blipFill>
        <p:spPr>
          <a:xfrm>
            <a:off x="0" y="2387600"/>
            <a:ext cx="2768181" cy="1802305"/>
          </a:xfrm>
          <a:prstGeom prst="rect">
            <a:avLst/>
          </a:prstGeom>
        </p:spPr>
      </p:pic>
      <p:pic>
        <p:nvPicPr>
          <p:cNvPr id="8" name="Picture 7"/>
          <p:cNvPicPr>
            <a:picLocks noChangeAspect="1"/>
          </p:cNvPicPr>
          <p:nvPr/>
        </p:nvPicPr>
        <p:blipFill>
          <a:blip r:embed="rId8"/>
          <a:stretch>
            <a:fillRect/>
          </a:stretch>
        </p:blipFill>
        <p:spPr>
          <a:xfrm>
            <a:off x="5819945" y="2777565"/>
            <a:ext cx="3590493" cy="2105988"/>
          </a:xfrm>
          <a:prstGeom prst="rect">
            <a:avLst/>
          </a:prstGeom>
        </p:spPr>
      </p:pic>
      <p:pic>
        <p:nvPicPr>
          <p:cNvPr id="3" name="Picture 2"/>
          <p:cNvPicPr>
            <a:picLocks noChangeAspect="1"/>
          </p:cNvPicPr>
          <p:nvPr/>
        </p:nvPicPr>
        <p:blipFill>
          <a:blip r:embed="rId9"/>
          <a:stretch>
            <a:fillRect/>
          </a:stretch>
        </p:blipFill>
        <p:spPr>
          <a:xfrm>
            <a:off x="-1" y="4189905"/>
            <a:ext cx="3777119" cy="2506633"/>
          </a:xfrm>
          <a:prstGeom prst="rect">
            <a:avLst/>
          </a:prstGeom>
        </p:spPr>
      </p:pic>
      <p:pic>
        <p:nvPicPr>
          <p:cNvPr id="10" name="Picture 9"/>
          <p:cNvPicPr>
            <a:picLocks noChangeAspect="1"/>
          </p:cNvPicPr>
          <p:nvPr/>
        </p:nvPicPr>
        <p:blipFill>
          <a:blip r:embed="rId10"/>
          <a:stretch>
            <a:fillRect/>
          </a:stretch>
        </p:blipFill>
        <p:spPr>
          <a:xfrm>
            <a:off x="2786013" y="4486802"/>
            <a:ext cx="3574571" cy="2209735"/>
          </a:xfrm>
          <a:prstGeom prst="rect">
            <a:avLst/>
          </a:prstGeom>
        </p:spPr>
      </p:pic>
    </p:spTree>
    <p:extLst>
      <p:ext uri="{BB962C8B-B14F-4D97-AF65-F5344CB8AC3E}">
        <p14:creationId xmlns:p14="http://schemas.microsoft.com/office/powerpoint/2010/main" val="2297437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 the end:</a:t>
            </a:r>
          </a:p>
          <a:p>
            <a:pPr lvl="1"/>
            <a:r>
              <a:rPr lang="en-US" dirty="0"/>
              <a:t>Deaths: 15,878</a:t>
            </a:r>
          </a:p>
          <a:p>
            <a:pPr lvl="1"/>
            <a:r>
              <a:rPr lang="en-US" dirty="0"/>
              <a:t>Injured: 6,126</a:t>
            </a:r>
          </a:p>
          <a:p>
            <a:pPr lvl="1"/>
            <a:r>
              <a:rPr lang="en-US" dirty="0"/>
              <a:t>Homeless: at least </a:t>
            </a:r>
            <a:r>
              <a:rPr lang="en-US" dirty="0" smtClean="0"/>
              <a:t>450,000</a:t>
            </a:r>
          </a:p>
          <a:p>
            <a:pPr lvl="1"/>
            <a:r>
              <a:rPr lang="en-US" dirty="0" smtClean="0"/>
              <a:t>Missing: 2,713</a:t>
            </a:r>
            <a:endParaRPr lang="en-US" dirty="0"/>
          </a:p>
          <a:p>
            <a:endParaRPr lang="en-US" dirty="0"/>
          </a:p>
        </p:txBody>
      </p:sp>
      <p:pic>
        <p:nvPicPr>
          <p:cNvPr id="4" name="Picture 3"/>
          <p:cNvPicPr>
            <a:picLocks noChangeAspect="1"/>
          </p:cNvPicPr>
          <p:nvPr/>
        </p:nvPicPr>
        <p:blipFill>
          <a:blip r:embed="rId2"/>
          <a:stretch>
            <a:fillRect/>
          </a:stretch>
        </p:blipFill>
        <p:spPr>
          <a:xfrm>
            <a:off x="323249" y="4156569"/>
            <a:ext cx="3606800" cy="2247900"/>
          </a:xfrm>
          <a:prstGeom prst="rect">
            <a:avLst/>
          </a:prstGeom>
        </p:spPr>
      </p:pic>
      <p:pic>
        <p:nvPicPr>
          <p:cNvPr id="5" name="Picture 4"/>
          <p:cNvPicPr>
            <a:picLocks noChangeAspect="1"/>
          </p:cNvPicPr>
          <p:nvPr/>
        </p:nvPicPr>
        <p:blipFill>
          <a:blip r:embed="rId3"/>
          <a:stretch>
            <a:fillRect/>
          </a:stretch>
        </p:blipFill>
        <p:spPr>
          <a:xfrm>
            <a:off x="1496600" y="120409"/>
            <a:ext cx="2997364" cy="1762179"/>
          </a:xfrm>
          <a:prstGeom prst="rect">
            <a:avLst/>
          </a:prstGeom>
        </p:spPr>
      </p:pic>
      <p:pic>
        <p:nvPicPr>
          <p:cNvPr id="6" name="Picture 5"/>
          <p:cNvPicPr>
            <a:picLocks noChangeAspect="1"/>
          </p:cNvPicPr>
          <p:nvPr/>
        </p:nvPicPr>
        <p:blipFill>
          <a:blip r:embed="rId4"/>
          <a:stretch>
            <a:fillRect/>
          </a:stretch>
        </p:blipFill>
        <p:spPr>
          <a:xfrm>
            <a:off x="4530533" y="3658577"/>
            <a:ext cx="4317652" cy="3028801"/>
          </a:xfrm>
          <a:prstGeom prst="rect">
            <a:avLst/>
          </a:prstGeom>
        </p:spPr>
      </p:pic>
      <p:pic>
        <p:nvPicPr>
          <p:cNvPr id="7" name="Picture 6"/>
          <p:cNvPicPr>
            <a:picLocks noChangeAspect="1"/>
          </p:cNvPicPr>
          <p:nvPr/>
        </p:nvPicPr>
        <p:blipFill>
          <a:blip r:embed="rId5"/>
          <a:stretch>
            <a:fillRect/>
          </a:stretch>
        </p:blipFill>
        <p:spPr>
          <a:xfrm>
            <a:off x="5063670" y="896272"/>
            <a:ext cx="3530600" cy="2298700"/>
          </a:xfrm>
          <a:prstGeom prst="rect">
            <a:avLst/>
          </a:prstGeom>
        </p:spPr>
      </p:pic>
      <p:sp>
        <p:nvSpPr>
          <p:cNvPr id="2" name="Rectangle 1"/>
          <p:cNvSpPr/>
          <p:nvPr/>
        </p:nvSpPr>
        <p:spPr>
          <a:xfrm>
            <a:off x="4493964" y="120409"/>
            <a:ext cx="4572000" cy="276999"/>
          </a:xfrm>
          <a:prstGeom prst="rect">
            <a:avLst/>
          </a:prstGeom>
        </p:spPr>
        <p:txBody>
          <a:bodyPr>
            <a:spAutoFit/>
          </a:bodyPr>
          <a:lstStyle/>
          <a:p>
            <a:r>
              <a:rPr lang="en-US" sz="1200" dirty="0"/>
              <a:t>http://</a:t>
            </a:r>
            <a:r>
              <a:rPr lang="en-US" sz="1200" dirty="0" err="1"/>
              <a:t>en.wikipedia.org</a:t>
            </a:r>
            <a:r>
              <a:rPr lang="en-US" sz="1200" dirty="0"/>
              <a:t>/wiki/2011_Tōhoku_earthquake_and_tsunami</a:t>
            </a:r>
          </a:p>
        </p:txBody>
      </p:sp>
    </p:spTree>
    <p:extLst>
      <p:ext uri="{BB962C8B-B14F-4D97-AF65-F5344CB8AC3E}">
        <p14:creationId xmlns:p14="http://schemas.microsoft.com/office/powerpoint/2010/main" val="18302871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chemeClr val="bg1"/>
                </a:solidFill>
              </a:rPr>
              <a:t>Reverse faults are the primary cause of the largest tsunamis. Reverse faults are where two plates collide and one plate is lifted over the other plate. While these plates are generally in constant motion it is at the junction of their boundaries where the plates are locked together and the stress between them begins to build.</a:t>
            </a:r>
            <a:endParaRPr lang="en-US" sz="20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609" r="9609"/>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5558" y="6014980"/>
            <a:ext cx="4572000" cy="646331"/>
          </a:xfrm>
          <a:prstGeom prst="rect">
            <a:avLst/>
          </a:prstGeom>
        </p:spPr>
        <p:txBody>
          <a:bodyPr>
            <a:spAutoFit/>
          </a:bodyPr>
          <a:lstStyle/>
          <a:p>
            <a:r>
              <a:rPr lang="en-US" dirty="0"/>
              <a:t>http://</a:t>
            </a:r>
            <a:r>
              <a:rPr lang="en-US" dirty="0" err="1"/>
              <a:t>www.srh.noaa.gov</a:t>
            </a:r>
            <a:r>
              <a:rPr lang="en-US" dirty="0"/>
              <a:t>/</a:t>
            </a:r>
            <a:r>
              <a:rPr lang="en-US" dirty="0" err="1"/>
              <a:t>jetstream</a:t>
            </a:r>
            <a:r>
              <a:rPr lang="en-US" dirty="0"/>
              <a:t>/tsunami/</a:t>
            </a:r>
            <a:r>
              <a:rPr lang="en-US" dirty="0" err="1"/>
              <a:t>generation.htm</a:t>
            </a:r>
            <a:endParaRPr lang="en-US" dirty="0"/>
          </a:p>
        </p:txBody>
      </p:sp>
    </p:spTree>
    <p:extLst>
      <p:ext uri="{BB962C8B-B14F-4D97-AF65-F5344CB8AC3E}">
        <p14:creationId xmlns:p14="http://schemas.microsoft.com/office/powerpoint/2010/main" val="24304467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smtClean="0"/>
              <a:t/>
            </a:r>
            <a:br>
              <a:rPr lang="en-US" sz="2500" dirty="0" smtClean="0"/>
            </a:br>
            <a:r>
              <a:rPr lang="en-US" sz="2500" dirty="0" smtClean="0"/>
              <a:t>As </a:t>
            </a:r>
            <a:r>
              <a:rPr lang="en-US" sz="2500" dirty="0"/>
              <a:t>the two plates remain locked together stress continues to build at their intersection. As a result, the sea floor is pulled down (2) with a corresponding rise on the continental side of the fault.</a:t>
            </a:r>
          </a:p>
        </p:txBody>
      </p:sp>
      <p:pic>
        <p:nvPicPr>
          <p:cNvPr id="4" name="Picture 2" descr="http://www.srh.noaa.gov/jetstream/tsunami/images/tsunami_gen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284" r="9284"/>
          <a:stretch>
            <a:fillRect/>
          </a:stretch>
        </p:blipFill>
        <p:spPr bwMode="auto">
          <a:xfrm>
            <a:off x="779462" y="2060862"/>
            <a:ext cx="7581901" cy="39534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022612"/>
            <a:ext cx="4572000" cy="646331"/>
          </a:xfrm>
          <a:prstGeom prst="rect">
            <a:avLst/>
          </a:prstGeom>
        </p:spPr>
        <p:txBody>
          <a:bodyPr>
            <a:spAutoFit/>
          </a:bodyPr>
          <a:lstStyle/>
          <a:p>
            <a:r>
              <a:rPr lang="en-US" dirty="0"/>
              <a:t>http://</a:t>
            </a:r>
            <a:r>
              <a:rPr lang="en-US" dirty="0" err="1"/>
              <a:t>www.srh.noaa.gov</a:t>
            </a:r>
            <a:r>
              <a:rPr lang="en-US" dirty="0"/>
              <a:t>/</a:t>
            </a:r>
            <a:r>
              <a:rPr lang="en-US" dirty="0" err="1"/>
              <a:t>jetstream</a:t>
            </a:r>
            <a:r>
              <a:rPr lang="en-US" dirty="0"/>
              <a:t>/tsunami/</a:t>
            </a:r>
            <a:r>
              <a:rPr lang="en-US" dirty="0" err="1"/>
              <a:t>generation.htm</a:t>
            </a:r>
            <a:endParaRPr lang="en-US" dirty="0"/>
          </a:p>
        </p:txBody>
      </p:sp>
    </p:spTree>
    <p:extLst>
      <p:ext uri="{BB962C8B-B14F-4D97-AF65-F5344CB8AC3E}">
        <p14:creationId xmlns:p14="http://schemas.microsoft.com/office/powerpoint/2010/main" val="6130320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At some point, the stress between the two plates becomes too much and the earth between the two plates move releasing the pressure. This is felt as an earthquake.</a:t>
            </a:r>
          </a:p>
        </p:txBody>
      </p:sp>
      <p:pic>
        <p:nvPicPr>
          <p:cNvPr id="4" name="Picture 2" descr="http://www.srh.noaa.gov/jetstream/tsunami/images/tsunami_gen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609" r="9609"/>
          <a:stretch>
            <a:fillRect/>
          </a:stretch>
        </p:blipFill>
        <p:spPr bwMode="auto">
          <a:xfrm>
            <a:off x="1559335" y="1761565"/>
            <a:ext cx="6194822" cy="32301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5800" y="5103280"/>
            <a:ext cx="8153400" cy="923330"/>
          </a:xfrm>
          <a:prstGeom prst="rect">
            <a:avLst/>
          </a:prstGeom>
        </p:spPr>
        <p:txBody>
          <a:bodyPr wrap="square">
            <a:spAutoFit/>
          </a:bodyPr>
          <a:lstStyle/>
          <a:p>
            <a:pPr algn="ctr"/>
            <a:r>
              <a:rPr lang="en-US" dirty="0"/>
              <a:t>It is this sinking water, moving ahead of the bulge of lifted water, that is responsible for the often observed 'pulling away' of water from the normal shoreline as the tsunami approaches.</a:t>
            </a:r>
          </a:p>
        </p:txBody>
      </p:sp>
      <p:sp>
        <p:nvSpPr>
          <p:cNvPr id="6" name="Rectangle 5"/>
          <p:cNvSpPr/>
          <p:nvPr/>
        </p:nvSpPr>
        <p:spPr>
          <a:xfrm>
            <a:off x="369743" y="6254914"/>
            <a:ext cx="4572000" cy="276999"/>
          </a:xfrm>
          <a:prstGeom prst="rect">
            <a:avLst/>
          </a:prstGeom>
        </p:spPr>
        <p:txBody>
          <a:bodyPr>
            <a:spAutoFit/>
          </a:bodyPr>
          <a:lstStyle/>
          <a:p>
            <a:r>
              <a:rPr lang="en-US" sz="1200" dirty="0"/>
              <a:t>http://</a:t>
            </a:r>
            <a:r>
              <a:rPr lang="en-US" sz="1200" dirty="0" err="1"/>
              <a:t>www.srh.noaa.gov</a:t>
            </a:r>
            <a:r>
              <a:rPr lang="en-US" sz="1200" dirty="0"/>
              <a:t>/</a:t>
            </a:r>
            <a:r>
              <a:rPr lang="en-US" sz="1200" dirty="0" err="1"/>
              <a:t>jetstream</a:t>
            </a:r>
            <a:r>
              <a:rPr lang="en-US" sz="1200" dirty="0"/>
              <a:t>/tsunami/</a:t>
            </a:r>
            <a:r>
              <a:rPr lang="en-US" sz="1200" dirty="0" err="1"/>
              <a:t>generation.htm</a:t>
            </a:r>
            <a:endParaRPr lang="en-US" sz="1200" dirty="0"/>
          </a:p>
        </p:txBody>
      </p:sp>
    </p:spTree>
    <p:extLst>
      <p:ext uri="{BB962C8B-B14F-4D97-AF65-F5344CB8AC3E}">
        <p14:creationId xmlns:p14="http://schemas.microsoft.com/office/powerpoint/2010/main" val="13961489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tsunami radiate out from source of the earthquake.</a:t>
            </a:r>
          </a:p>
        </p:txBody>
      </p:sp>
      <p:pic>
        <p:nvPicPr>
          <p:cNvPr id="4" name="Picture 2" descr="http://www.srh.noaa.gov/jetstream/tsunami/images/tsunami_gen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0009" r="10009"/>
          <a:stretch>
            <a:fillRect/>
          </a:stretch>
        </p:blipFill>
        <p:spPr bwMode="auto">
          <a:xfrm>
            <a:off x="2517463" y="1761565"/>
            <a:ext cx="4345412" cy="22658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5999" y="4314306"/>
            <a:ext cx="4821977" cy="923330"/>
          </a:xfrm>
          <a:prstGeom prst="rect">
            <a:avLst/>
          </a:prstGeom>
        </p:spPr>
        <p:txBody>
          <a:bodyPr wrap="square">
            <a:spAutoFit/>
          </a:bodyPr>
          <a:lstStyle/>
          <a:p>
            <a:pPr marL="137160" indent="0" algn="ctr">
              <a:buNone/>
            </a:pPr>
            <a:r>
              <a:rPr lang="en-US" dirty="0"/>
              <a:t>As the tsunami moves into more shallow water the speed of the tsunami diminishes and height of the waves grow</a:t>
            </a:r>
          </a:p>
        </p:txBody>
      </p:sp>
      <p:sp>
        <p:nvSpPr>
          <p:cNvPr id="6" name="Rectangle 5"/>
          <p:cNvSpPr/>
          <p:nvPr/>
        </p:nvSpPr>
        <p:spPr>
          <a:xfrm>
            <a:off x="231463" y="6146090"/>
            <a:ext cx="4572000" cy="276999"/>
          </a:xfrm>
          <a:prstGeom prst="rect">
            <a:avLst/>
          </a:prstGeom>
        </p:spPr>
        <p:txBody>
          <a:bodyPr>
            <a:spAutoFit/>
          </a:bodyPr>
          <a:lstStyle/>
          <a:p>
            <a:r>
              <a:rPr lang="en-US" sz="1200" dirty="0"/>
              <a:t>http://</a:t>
            </a:r>
            <a:r>
              <a:rPr lang="en-US" sz="1200" dirty="0" err="1"/>
              <a:t>www.srh.noaa.gov</a:t>
            </a:r>
            <a:r>
              <a:rPr lang="en-US" sz="1200" dirty="0"/>
              <a:t>/</a:t>
            </a:r>
            <a:r>
              <a:rPr lang="en-US" sz="1200" dirty="0" err="1"/>
              <a:t>jetstream</a:t>
            </a:r>
            <a:r>
              <a:rPr lang="en-US" sz="1200" dirty="0"/>
              <a:t>/tsunami/</a:t>
            </a:r>
            <a:r>
              <a:rPr lang="en-US" sz="1200" dirty="0" err="1"/>
              <a:t>generation.htm</a:t>
            </a:r>
            <a:endParaRPr lang="en-US" sz="1200" dirty="0"/>
          </a:p>
        </p:txBody>
      </p:sp>
    </p:spTree>
    <p:extLst>
      <p:ext uri="{BB962C8B-B14F-4D97-AF65-F5344CB8AC3E}">
        <p14:creationId xmlns:p14="http://schemas.microsoft.com/office/powerpoint/2010/main" val="326608282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250</TotalTime>
  <Words>793</Words>
  <Application>Microsoft Macintosh PowerPoint</Application>
  <PresentationFormat>On-screen Show (4:3)</PresentationFormat>
  <Paragraphs>80</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Orbit</vt:lpstr>
      <vt:lpstr>Tohoku Japan Earthquake</vt:lpstr>
      <vt:lpstr>PowerPoint Presentation</vt:lpstr>
      <vt:lpstr>PowerPoint Presentation</vt:lpstr>
      <vt:lpstr>Major Causes of Damage</vt:lpstr>
      <vt:lpstr>PowerPoint Presentation</vt:lpstr>
      <vt:lpstr>Reverse faults are the primary cause of the largest tsunamis. Reverse faults are where two plates collide and one plate is lifted over the other plate. While these plates are generally in constant motion it is at the junction of their boundaries where the plates are locked together and the stress between them begins to build.</vt:lpstr>
      <vt:lpstr> As the two plates remain locked together stress continues to build at their intersection. As a result, the sea floor is pulled down (2) with a corresponding rise on the continental side of the fault.</vt:lpstr>
      <vt:lpstr>At some point, the stress between the two plates becomes too much and the earth between the two plates move releasing the pressure. This is felt as an earthquake.</vt:lpstr>
      <vt:lpstr>The tsunami radiate out from source of the earthquake.</vt:lpstr>
      <vt:lpstr> Japan is one of the most well-prepared countries in the world to deal with the threat of a tsunami. Warning systems are in place, and concrete sea walls wrap around much of the coastline. </vt:lpstr>
      <vt:lpstr> -Japan was just not ready for an event of this size - They hadn't had something this large for over a 100 years   - Seawalls were not high enough and gave false hope.  </vt:lpstr>
      <vt:lpstr>Improvement</vt:lpstr>
      <vt:lpstr> Fukushima Daiichi </vt:lpstr>
      <vt:lpstr>PowerPoint Presentation</vt:lpstr>
      <vt:lpstr>Fukushima Daiichi </vt:lpstr>
      <vt:lpstr>Fukushima Daiichi </vt:lpstr>
      <vt:lpstr>PowerPoint Presentation</vt:lpstr>
      <vt:lpstr>Radioactive Contamination</vt:lpstr>
      <vt:lpstr>How could it have been prevented?</vt:lpstr>
      <vt:lpstr>Engineering techniques</vt:lpstr>
      <vt:lpstr>The tuned mass dampener is an object (the gold ball) built into a building’s interior to absorb seismic shock. </vt:lpstr>
      <vt:lpstr>Tuned Mass Damper</vt:lpstr>
      <vt:lpstr>Springs-with-damper base isolator absorbs the seismic energy of the earthquake and reduce structural damage</vt:lpstr>
      <vt:lpstr>  Friction pendulum system is a design where energy is absorbed by the legs and dissipated through cylinders and sliders. </vt:lpstr>
      <vt:lpstr>The E-Defense table is a shifting base intended to simulate an earthquake. </vt:lpstr>
      <vt:lpstr>Japan skyscrapers swaying </vt:lpstr>
      <vt:lpstr>Japan’s Economy</vt:lpstr>
      <vt:lpstr>Global Economy</vt:lpstr>
      <vt:lpstr>Overall</vt:lpstr>
    </vt:vector>
  </TitlesOfParts>
  <Company>Brigham Young University Idaho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Tohoku Japan Earthquake</dc:title>
  <dc:creator>Abbey Child</dc:creator>
  <cp:lastModifiedBy>Abbey Child</cp:lastModifiedBy>
  <cp:revision>25</cp:revision>
  <dcterms:created xsi:type="dcterms:W3CDTF">2013-02-09T23:04:34Z</dcterms:created>
  <dcterms:modified xsi:type="dcterms:W3CDTF">2013-02-19T23:57:43Z</dcterms:modified>
</cp:coreProperties>
</file>